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63" r:id="rId2"/>
    <p:sldId id="260" r:id="rId3"/>
    <p:sldId id="256" r:id="rId4"/>
    <p:sldId id="257" r:id="rId5"/>
    <p:sldId id="258" r:id="rId6"/>
    <p:sldId id="259" r:id="rId7"/>
    <p:sldId id="264" r:id="rId8"/>
    <p:sldId id="261" r:id="rId9"/>
    <p:sldId id="262" r:id="rId10"/>
  </p:sldIdLst>
  <p:sldSz cx="12801600" cy="9601200" type="A3"/>
  <p:notesSz cx="6858000" cy="9144000"/>
  <p:defaultTextStyle>
    <a:defPPr>
      <a:defRPr lang="en-US"/>
    </a:defPPr>
    <a:lvl1pPr marL="0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211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45"/>
    <p:restoredTop sz="94669"/>
  </p:normalViewPr>
  <p:slideViewPr>
    <p:cSldViewPr snapToGrid="0" snapToObjects="1">
      <p:cViewPr>
        <p:scale>
          <a:sx n="59" d="100"/>
          <a:sy n="59" d="100"/>
        </p:scale>
        <p:origin x="12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0" d="100"/>
          <a:sy n="70" d="100"/>
        </p:scale>
        <p:origin x="241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92D338-5503-2745-A3B9-94235F5E7919}" type="datetimeFigureOut">
              <a:rPr lang="en-US" smtClean="0"/>
              <a:t>1/15/18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B43754-14D5-9746-A219-7ABC02036C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801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43754-14D5-9746-A219-7ABC02036C2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605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43754-14D5-9746-A219-7ABC02036C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729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43754-14D5-9746-A219-7ABC02036C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69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0110" y="147305"/>
            <a:ext cx="11041380" cy="1152298"/>
          </a:xfrm>
        </p:spPr>
        <p:txBody>
          <a:bodyPr>
            <a:normAutofit/>
          </a:bodyPr>
          <a:lstStyle>
            <a:lvl1pPr>
              <a:defRPr sz="4600" spc="60" baseline="0">
                <a:latin typeface="Avenir Heavy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960620" y="8928169"/>
            <a:ext cx="2880360" cy="511175"/>
          </a:xfrm>
        </p:spPr>
        <p:txBody>
          <a:bodyPr/>
          <a:lstStyle>
            <a:lvl1pPr algn="ctr">
              <a:defRPr baseline="0">
                <a:latin typeface="Avenir Black" charset="0"/>
              </a:defRPr>
            </a:lvl1pPr>
          </a:lstStyle>
          <a:p>
            <a:fld id="{50990815-81B1-2248-A564-E0653E57C8D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880110" y="1469007"/>
            <a:ext cx="11041380" cy="1591446"/>
          </a:xfrm>
        </p:spPr>
        <p:txBody>
          <a:bodyPr/>
          <a:lstStyle>
            <a:lvl1pPr>
              <a:defRPr sz="2400" baseline="0"/>
            </a:lvl1pPr>
          </a:lstStyle>
          <a:p>
            <a:pPr lvl="0"/>
            <a:r>
              <a:rPr lang="en-US" dirty="0" smtClean="0"/>
              <a:t>Second </a:t>
            </a:r>
          </a:p>
          <a:p>
            <a:pPr lvl="1"/>
            <a:r>
              <a:rPr lang="en-US" dirty="0" smtClean="0"/>
              <a:t>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-198783" y="1232453"/>
            <a:ext cx="13716000" cy="0"/>
          </a:xfrm>
          <a:prstGeom prst="line">
            <a:avLst/>
          </a:prstGeom>
          <a:ln w="666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3062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42347" y="1382397"/>
            <a:ext cx="648081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1146" y="511175"/>
            <a:ext cx="2760345" cy="813657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80111" y="511175"/>
            <a:ext cx="8121015" cy="813657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60120" y="1571308"/>
            <a:ext cx="1088136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00200" y="5042853"/>
            <a:ext cx="96012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/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0110" y="2555875"/>
            <a:ext cx="5440680" cy="60918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80810" y="2555875"/>
            <a:ext cx="5440680" cy="60918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1779" y="3507105"/>
            <a:ext cx="5415676" cy="51584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80811" y="2353628"/>
            <a:ext cx="5442347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80811" y="3507105"/>
            <a:ext cx="5442347" cy="515842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2347" y="1382397"/>
            <a:ext cx="648081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1778" y="2880360"/>
            <a:ext cx="4128849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90815-81B1-2248-A564-E0653E57C8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81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 baseline="0">
          <a:solidFill>
            <a:schemeClr val="tx1"/>
          </a:solidFill>
          <a:latin typeface="Avenir Book" charset="0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 baseline="0">
          <a:solidFill>
            <a:schemeClr val="tx1"/>
          </a:solidFill>
          <a:latin typeface="Avenir Book" charset="0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 baseline="0">
          <a:solidFill>
            <a:schemeClr val="tx1"/>
          </a:solidFill>
          <a:latin typeface="Avenir Book" charset="0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 baseline="0">
          <a:solidFill>
            <a:schemeClr val="tx1"/>
          </a:solidFill>
          <a:latin typeface="Avenir Book" charset="0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 baseline="0">
          <a:solidFill>
            <a:schemeClr val="tx1"/>
          </a:solidFill>
          <a:latin typeface="Avenir Book" charset="0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 baseline="0">
          <a:solidFill>
            <a:schemeClr val="tx1"/>
          </a:solidFill>
          <a:latin typeface="Avenir Book" charset="0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8" Type="http://schemas.openxmlformats.org/officeDocument/2006/relationships/image" Target="../media/image6.tiff"/><Relationship Id="rId9" Type="http://schemas.openxmlformats.org/officeDocument/2006/relationships/image" Target="../media/image7.tiff"/><Relationship Id="rId10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859799">
            <a:off x="7504880" y="2031847"/>
            <a:ext cx="1376407" cy="1317298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8953" y="2068162"/>
            <a:ext cx="3492111" cy="1373945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9792432">
            <a:off x="10793241" y="544004"/>
            <a:ext cx="2098668" cy="132271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936219">
            <a:off x="-38385" y="1206098"/>
            <a:ext cx="1732113" cy="13160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4167" y="1776874"/>
            <a:ext cx="1618647" cy="1529431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35704" y="1916546"/>
            <a:ext cx="1700492" cy="119914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9950" y="121904"/>
            <a:ext cx="10881360" cy="1408747"/>
          </a:xfrm>
        </p:spPr>
        <p:txBody>
          <a:bodyPr/>
          <a:lstStyle/>
          <a:p>
            <a:r>
              <a:rPr lang="en-US" b="1" i="1" dirty="0" smtClean="0">
                <a:latin typeface="Avenir Black Oblique" charset="0"/>
                <a:ea typeface="Avenir Black Oblique" charset="0"/>
                <a:cs typeface="Avenir Black Oblique" charset="0"/>
              </a:rPr>
              <a:t>Design Dash</a:t>
            </a:r>
            <a:endParaRPr lang="en-US" b="1" i="1" dirty="0">
              <a:latin typeface="Avenir Black Oblique" charset="0"/>
              <a:ea typeface="Avenir Black Oblique" charset="0"/>
              <a:cs typeface="Avenir Black Oblique" charset="0"/>
            </a:endParaRP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1410030" y="1414033"/>
            <a:ext cx="9601200" cy="1357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128016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None/>
              <a:defRPr sz="336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1pPr>
            <a:lvl2pPr marL="64008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2pPr>
            <a:lvl3pPr marL="128016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52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3pPr>
            <a:lvl4pPr marL="192024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4pPr>
            <a:lvl5pPr marL="256032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5pPr>
            <a:lvl6pPr marL="320040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4048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48056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2064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i="1" dirty="0" smtClean="0">
                <a:latin typeface="Avenir Light Oblique" charset="0"/>
                <a:ea typeface="Avenir Light Oblique" charset="0"/>
                <a:cs typeface="Avenir Light Oblique" charset="0"/>
              </a:rPr>
              <a:t>a super-fast introduction to design thinking methods &amp; mindsets</a:t>
            </a:r>
            <a:endParaRPr lang="en-US" sz="2400" i="1" dirty="0">
              <a:latin typeface="Avenir Light Oblique" charset="0"/>
              <a:ea typeface="Avenir Light Oblique" charset="0"/>
              <a:cs typeface="Avenir Light Oblique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328769"/>
            <a:ext cx="12801599" cy="1281029"/>
          </a:xfrm>
          <a:prstGeom prst="rect">
            <a:avLst/>
          </a:prstGeom>
          <a:solidFill>
            <a:schemeClr val="tx1"/>
          </a:solidFill>
        </p:spPr>
        <p:txBody>
          <a:bodyPr wrap="square" lIns="360000" tIns="360000" rIns="360000" bIns="360000" rtlCol="0" anchor="ctr" anchorCtr="0">
            <a:spAutoFit/>
          </a:bodyPr>
          <a:lstStyle/>
          <a:p>
            <a:pPr algn="ctr"/>
            <a:r>
              <a:rPr lang="en-US" sz="3600" b="1" spc="60" dirty="0" smtClean="0">
                <a:solidFill>
                  <a:schemeClr val="bg1"/>
                </a:solidFill>
                <a:latin typeface="Avenir Heavy" charset="0"/>
                <a:ea typeface="Avenir Heavy" charset="0"/>
                <a:cs typeface="Avenir Heavy" charset="0"/>
              </a:rPr>
              <a:t>WAIT! DON’T OPEN THIS YET!</a:t>
            </a:r>
            <a:endParaRPr lang="en-US" sz="3600" b="1" spc="60" dirty="0">
              <a:solidFill>
                <a:schemeClr val="bg1"/>
              </a:solidFill>
              <a:latin typeface="Avenir Heavy" charset="0"/>
              <a:ea typeface="Avenir Heavy" charset="0"/>
              <a:cs typeface="Avenir Heavy" charset="0"/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1</a:t>
            </a:fld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81973" y="4995583"/>
            <a:ext cx="27972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TEAM MEMBERS (3-4)</a:t>
            </a:r>
            <a:endParaRPr lang="en-US" sz="18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0031654" y="4721492"/>
            <a:ext cx="223875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A NUMBER</a:t>
            </a:r>
          </a:p>
          <a:p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BETWEEN 1 &amp; </a:t>
            </a:r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30</a:t>
            </a:r>
            <a:endParaRPr lang="en-US" sz="18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8510446"/>
            <a:ext cx="12801599" cy="1096363"/>
          </a:xfrm>
          <a:prstGeom prst="rect">
            <a:avLst/>
          </a:prstGeom>
          <a:solidFill>
            <a:schemeClr val="tx1"/>
          </a:solidFill>
        </p:spPr>
        <p:txBody>
          <a:bodyPr wrap="square" lIns="360000" tIns="360000" rIns="360000" bIns="360000" rtlCol="0" anchor="ctr" anchorCtr="0">
            <a:spAutoFit/>
          </a:bodyPr>
          <a:lstStyle/>
          <a:p>
            <a:pPr algn="ctr"/>
            <a:r>
              <a:rPr lang="en-US" sz="2400" b="1" spc="60" dirty="0" smtClean="0">
                <a:solidFill>
                  <a:schemeClr val="bg1"/>
                </a:solidFill>
                <a:latin typeface="Avenir Heavy" charset="0"/>
                <a:ea typeface="Avenir Heavy" charset="0"/>
                <a:cs typeface="Avenir Heavy" charset="0"/>
              </a:rPr>
              <a:t>OK, NOW YOU’RE READY.</a:t>
            </a:r>
            <a:endParaRPr lang="en-US" sz="2400" b="1" spc="60" dirty="0">
              <a:solidFill>
                <a:schemeClr val="bg1"/>
              </a:solidFill>
              <a:latin typeface="Avenir Heavy" charset="0"/>
              <a:ea typeface="Avenir Heavy" charset="0"/>
              <a:cs typeface="Avenir Heavy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90719" y="5531232"/>
            <a:ext cx="2340000" cy="2340000"/>
            <a:chOff x="430200" y="5531232"/>
            <a:chExt cx="2340000" cy="2340000"/>
          </a:xfrm>
        </p:grpSpPr>
        <p:sp>
          <p:nvSpPr>
            <p:cNvPr id="12" name="Rectangle 11"/>
            <p:cNvSpPr/>
            <p:nvPr/>
          </p:nvSpPr>
          <p:spPr>
            <a:xfrm>
              <a:off x="430200" y="5531232"/>
              <a:ext cx="2340000" cy="234000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30200" y="6541404"/>
              <a:ext cx="234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Avenir Book" charset="0"/>
                  <a:ea typeface="Avenir Book" charset="0"/>
                  <a:cs typeface="Avenir Book" charset="0"/>
                </a:rPr>
                <a:t>Name &amp; Sketch</a:t>
              </a:r>
              <a:endParaRPr lang="en-US" sz="1400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650890" y="5531232"/>
            <a:ext cx="2340003" cy="2340000"/>
            <a:chOff x="2890376" y="5531232"/>
            <a:chExt cx="2340003" cy="2340000"/>
          </a:xfrm>
        </p:grpSpPr>
        <p:sp>
          <p:nvSpPr>
            <p:cNvPr id="15" name="Rectangle 14"/>
            <p:cNvSpPr/>
            <p:nvPr/>
          </p:nvSpPr>
          <p:spPr>
            <a:xfrm>
              <a:off x="2890376" y="5531232"/>
              <a:ext cx="2340000" cy="234000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890379" y="6541405"/>
              <a:ext cx="234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Avenir Book" charset="0"/>
                  <a:ea typeface="Avenir Book" charset="0"/>
                  <a:cs typeface="Avenir Book" charset="0"/>
                </a:rPr>
                <a:t>Name &amp; Sketch</a:t>
              </a:r>
              <a:endParaRPr lang="en-US" sz="1400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5111064" y="5512130"/>
            <a:ext cx="2340002" cy="2340000"/>
            <a:chOff x="5350544" y="5512130"/>
            <a:chExt cx="2340002" cy="2340000"/>
          </a:xfrm>
        </p:grpSpPr>
        <p:sp>
          <p:nvSpPr>
            <p:cNvPr id="16" name="Rectangle 15"/>
            <p:cNvSpPr/>
            <p:nvPr/>
          </p:nvSpPr>
          <p:spPr>
            <a:xfrm>
              <a:off x="5350544" y="5512130"/>
              <a:ext cx="2340000" cy="234000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5350546" y="6541407"/>
              <a:ext cx="234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Avenir Book" charset="0"/>
                  <a:ea typeface="Avenir Book" charset="0"/>
                  <a:cs typeface="Avenir Book" charset="0"/>
                </a:rPr>
                <a:t>Name &amp; Sketch</a:t>
              </a:r>
              <a:endParaRPr lang="en-US" sz="1400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0116853" y="5512130"/>
            <a:ext cx="2341623" cy="2340000"/>
            <a:chOff x="10116853" y="5512130"/>
            <a:chExt cx="2341623" cy="2340000"/>
          </a:xfrm>
        </p:grpSpPr>
        <p:sp>
          <p:nvSpPr>
            <p:cNvPr id="18" name="Rectangle 17"/>
            <p:cNvSpPr/>
            <p:nvPr/>
          </p:nvSpPr>
          <p:spPr>
            <a:xfrm>
              <a:off x="10116853" y="5512130"/>
              <a:ext cx="2340000" cy="234000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0118476" y="6519637"/>
              <a:ext cx="234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Avenir Book" charset="0"/>
                  <a:ea typeface="Avenir Book" charset="0"/>
                  <a:cs typeface="Avenir Book" charset="0"/>
                </a:rPr>
                <a:t>Number </a:t>
              </a:r>
              <a:r>
                <a:rPr lang="en-US" sz="1400" dirty="0" smtClean="0">
                  <a:latin typeface="Avenir Book" charset="0"/>
                  <a:ea typeface="Avenir Book" charset="0"/>
                  <a:cs typeface="Avenir Book" charset="0"/>
                </a:rPr>
                <a:t>1-30</a:t>
              </a:r>
              <a:endParaRPr lang="en-US" sz="1400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pic>
        <p:nvPicPr>
          <p:cNvPr id="24" name="Picture 2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746282">
            <a:off x="400838" y="7587"/>
            <a:ext cx="2253100" cy="112655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89790" y="2484707"/>
            <a:ext cx="1004763" cy="618709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7571238" y="5512133"/>
            <a:ext cx="2340002" cy="2340000"/>
            <a:chOff x="7810719" y="5512133"/>
            <a:chExt cx="2340002" cy="2340000"/>
          </a:xfrm>
        </p:grpSpPr>
        <p:sp>
          <p:nvSpPr>
            <p:cNvPr id="31" name="Rectangle 30"/>
            <p:cNvSpPr/>
            <p:nvPr/>
          </p:nvSpPr>
          <p:spPr>
            <a:xfrm>
              <a:off x="7810719" y="5512133"/>
              <a:ext cx="2340000" cy="234000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7810721" y="6541410"/>
              <a:ext cx="23400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>
                  <a:latin typeface="Avenir Book" charset="0"/>
                  <a:ea typeface="Avenir Book" charset="0"/>
                  <a:cs typeface="Avenir Book" charset="0"/>
                </a:rPr>
                <a:t>Name &amp; Sketch</a:t>
              </a:r>
              <a:endParaRPr lang="en-US" sz="1400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46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You’re going to REDESIGN...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880110" y="1999791"/>
            <a:ext cx="4321477" cy="7520125"/>
          </a:xfrm>
        </p:spPr>
        <p:txBody>
          <a:bodyPr>
            <a:normAutofit/>
          </a:bodyPr>
          <a:lstStyle/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Breakfast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Lunch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Dinner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Exercising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Meeting new people</a:t>
            </a:r>
            <a:endParaRPr lang="en-US" sz="1500" dirty="0" smtClean="0"/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Keeping in touch with old friends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Moving to a new house/apartment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Celebrating your birthday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Sleeping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Listening to </a:t>
            </a:r>
            <a:r>
              <a:rPr lang="en-US" sz="1500" dirty="0" smtClean="0"/>
              <a:t>music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Waking up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Commuting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Gardening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Volunteering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Watching TV/movies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r>
              <a:rPr lang="en-US" sz="1500" dirty="0" smtClean="0"/>
              <a:t>Planning a vacation</a:t>
            </a:r>
          </a:p>
          <a:p>
            <a:pPr marL="742950" indent="-742950">
              <a:lnSpc>
                <a:spcPct val="110000"/>
              </a:lnSpc>
              <a:buFont typeface="+mj-lt"/>
              <a:buAutoNum type="arabicPeriod"/>
            </a:pPr>
            <a:endParaRPr lang="en-US" sz="1500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6714852" y="1999791"/>
            <a:ext cx="5694859" cy="7520125"/>
          </a:xfrm>
        </p:spPr>
        <p:txBody>
          <a:bodyPr>
            <a:normAutofit/>
          </a:bodyPr>
          <a:lstStyle/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 smtClean="0"/>
              <a:t>Being </a:t>
            </a:r>
            <a:r>
              <a:rPr lang="en-US" sz="1600" dirty="0"/>
              <a:t>at the airport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/>
              <a:t>Taking a road trip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/>
              <a:t>Traveling in a country where you don’t know the language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/>
              <a:t>Learning a new </a:t>
            </a:r>
            <a:r>
              <a:rPr lang="en-US" sz="1600" dirty="0" smtClean="0"/>
              <a:t>language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 smtClean="0"/>
              <a:t>Grocery shopping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 smtClean="0"/>
              <a:t>Doing the laundry</a:t>
            </a:r>
            <a:endParaRPr lang="en-US" sz="1600" dirty="0"/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 smtClean="0"/>
              <a:t>Reading the news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 smtClean="0"/>
              <a:t>Recycling/composting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 smtClean="0"/>
              <a:t>Cleaning your house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 smtClean="0"/>
              <a:t>Giving gifts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 smtClean="0"/>
              <a:t>Exploring your own city or town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 smtClean="0"/>
              <a:t>Preserving memories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 smtClean="0"/>
              <a:t>Personal style/beauty routine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r>
              <a:rPr lang="en-US" sz="1600" dirty="0" smtClean="0"/>
              <a:t>Friday night</a:t>
            </a:r>
            <a:endParaRPr lang="en-US" sz="1600" dirty="0" smtClean="0"/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endParaRPr lang="en-US" sz="1600" dirty="0" smtClean="0"/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endParaRPr lang="en-US" sz="1600" dirty="0"/>
          </a:p>
          <a:p>
            <a:pPr marL="742950" indent="-742950">
              <a:lnSpc>
                <a:spcPct val="120000"/>
              </a:lnSpc>
              <a:buFont typeface="+mj-lt"/>
              <a:buAutoNum type="arabicPeriod" startAt="17"/>
            </a:pPr>
            <a:endParaRPr lang="en-US" sz="1600" dirty="0" smtClean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2</a:t>
            </a:fld>
            <a:endParaRPr lang="en-US"/>
          </a:p>
        </p:txBody>
      </p:sp>
      <p:sp>
        <p:nvSpPr>
          <p:cNvPr id="13" name="Text Placeholder 22"/>
          <p:cNvSpPr>
            <a:spLocks noGrp="1"/>
          </p:cNvSpPr>
          <p:nvPr>
            <p:ph type="body" sz="quarter" idx="15"/>
          </p:nvPr>
        </p:nvSpPr>
        <p:spPr>
          <a:xfrm>
            <a:off x="880110" y="1469007"/>
            <a:ext cx="11041380" cy="53078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Circle the topic that matches the number you picked.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9984" y="166381"/>
            <a:ext cx="1819728" cy="909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474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 to know your TEAM</a:t>
            </a:r>
            <a:endParaRPr lang="en-US" dirty="0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Each team member shares 3 ways they connect to this topic.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900925" y="5612473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902311" y="2540747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909385" y="3556858"/>
            <a:ext cx="234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Name &amp; Sketch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53967" y="6504348"/>
            <a:ext cx="2574000" cy="372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Name &amp; Sketch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2" name="Text Placeholder 22"/>
          <p:cNvSpPr txBox="1">
            <a:spLocks/>
          </p:cNvSpPr>
          <p:nvPr/>
        </p:nvSpPr>
        <p:spPr>
          <a:xfrm>
            <a:off x="3480364" y="2997948"/>
            <a:ext cx="2923027" cy="15914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20040" indent="-320040" algn="l" defTabSz="128016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1pPr>
            <a:lvl2pPr marL="96012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336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2pPr>
            <a:lvl3pPr marL="160020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3pPr>
            <a:lvl4pPr marL="224028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4pPr>
            <a:lvl5pPr marL="288036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# _______________</a:t>
            </a:r>
          </a:p>
          <a:p>
            <a:pPr marL="0" indent="0">
              <a:buNone/>
            </a:pPr>
            <a:r>
              <a:rPr lang="en-US" dirty="0"/>
              <a:t># </a:t>
            </a:r>
            <a:r>
              <a:rPr lang="en-US" dirty="0" smtClean="0"/>
              <a:t>_______________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# </a:t>
            </a:r>
            <a:r>
              <a:rPr lang="en-US" dirty="0" smtClean="0"/>
              <a:t>_______________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</p:txBody>
      </p:sp>
      <p:sp>
        <p:nvSpPr>
          <p:cNvPr id="43" name="Text Placeholder 22"/>
          <p:cNvSpPr txBox="1">
            <a:spLocks/>
          </p:cNvSpPr>
          <p:nvPr/>
        </p:nvSpPr>
        <p:spPr>
          <a:xfrm>
            <a:off x="3474925" y="5967757"/>
            <a:ext cx="2923027" cy="15914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20040" indent="-320040" algn="l" defTabSz="128016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1pPr>
            <a:lvl2pPr marL="96012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336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2pPr>
            <a:lvl3pPr marL="160020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3pPr>
            <a:lvl4pPr marL="224028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4pPr>
            <a:lvl5pPr marL="288036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# _______________</a:t>
            </a:r>
          </a:p>
          <a:p>
            <a:pPr marL="0" indent="0">
              <a:buNone/>
            </a:pPr>
            <a:r>
              <a:rPr lang="en-US" dirty="0"/>
              <a:t># </a:t>
            </a:r>
            <a:r>
              <a:rPr lang="en-US" dirty="0" smtClean="0"/>
              <a:t>_______________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# </a:t>
            </a:r>
            <a:r>
              <a:rPr lang="en-US" dirty="0" smtClean="0"/>
              <a:t>_______________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</p:txBody>
      </p:sp>
      <p:sp>
        <p:nvSpPr>
          <p:cNvPr id="45" name="Oval 44"/>
          <p:cNvSpPr/>
          <p:nvPr/>
        </p:nvSpPr>
        <p:spPr>
          <a:xfrm>
            <a:off x="10008766" y="9013367"/>
            <a:ext cx="379465" cy="3794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>
            <a:spLocks noChangeAspect="1"/>
          </p:cNvSpPr>
          <p:nvPr/>
        </p:nvSpPr>
        <p:spPr>
          <a:xfrm>
            <a:off x="1050417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>
            <a:spLocks noChangeAspect="1"/>
          </p:cNvSpPr>
          <p:nvPr/>
        </p:nvSpPr>
        <p:spPr>
          <a:xfrm>
            <a:off x="10944121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>
            <a:spLocks noChangeAspect="1"/>
          </p:cNvSpPr>
          <p:nvPr/>
        </p:nvSpPr>
        <p:spPr>
          <a:xfrm>
            <a:off x="1138406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>
            <a:spLocks noChangeAspect="1"/>
          </p:cNvSpPr>
          <p:nvPr/>
        </p:nvSpPr>
        <p:spPr>
          <a:xfrm>
            <a:off x="11824011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1226395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903168" y="5612473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904554" y="2540747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6911628" y="3556858"/>
            <a:ext cx="234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Name &amp; Sketch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756210" y="6504348"/>
            <a:ext cx="2574000" cy="372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Name &amp; Sketch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4" name="Text Placeholder 22"/>
          <p:cNvSpPr txBox="1">
            <a:spLocks/>
          </p:cNvSpPr>
          <p:nvPr/>
        </p:nvSpPr>
        <p:spPr>
          <a:xfrm>
            <a:off x="9482607" y="2997948"/>
            <a:ext cx="2923027" cy="15914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20040" indent="-320040" algn="l" defTabSz="128016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1pPr>
            <a:lvl2pPr marL="96012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336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2pPr>
            <a:lvl3pPr marL="160020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3pPr>
            <a:lvl4pPr marL="224028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4pPr>
            <a:lvl5pPr marL="288036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# _______________</a:t>
            </a:r>
          </a:p>
          <a:p>
            <a:pPr marL="0" indent="0">
              <a:buNone/>
            </a:pPr>
            <a:r>
              <a:rPr lang="en-US" dirty="0"/>
              <a:t># </a:t>
            </a:r>
            <a:r>
              <a:rPr lang="en-US" dirty="0" smtClean="0"/>
              <a:t>_______________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# </a:t>
            </a:r>
            <a:r>
              <a:rPr lang="en-US" dirty="0" smtClean="0"/>
              <a:t>_______________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</p:txBody>
      </p:sp>
      <p:sp>
        <p:nvSpPr>
          <p:cNvPr id="35" name="Text Placeholder 22"/>
          <p:cNvSpPr txBox="1">
            <a:spLocks/>
          </p:cNvSpPr>
          <p:nvPr/>
        </p:nvSpPr>
        <p:spPr>
          <a:xfrm>
            <a:off x="9477168" y="5967757"/>
            <a:ext cx="2923027" cy="15914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20040" indent="-320040" algn="l" defTabSz="128016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1pPr>
            <a:lvl2pPr marL="96012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336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2pPr>
            <a:lvl3pPr marL="160020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80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3pPr>
            <a:lvl4pPr marL="224028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4pPr>
            <a:lvl5pPr marL="288036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5pPr>
            <a:lvl6pPr marL="352044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16052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80060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440680" indent="-320040" algn="l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# _______________</a:t>
            </a:r>
          </a:p>
          <a:p>
            <a:pPr marL="0" indent="0">
              <a:buNone/>
            </a:pPr>
            <a:r>
              <a:rPr lang="en-US" dirty="0"/>
              <a:t># </a:t>
            </a:r>
            <a:r>
              <a:rPr lang="en-US" dirty="0" smtClean="0"/>
              <a:t>_______________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# </a:t>
            </a:r>
            <a:r>
              <a:rPr lang="en-US" dirty="0" smtClean="0"/>
              <a:t>_______________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36575" y="65313"/>
            <a:ext cx="1513677" cy="1150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04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OBSERVE a new perspective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Invite an interviewee from another group to a conversation. </a:t>
            </a:r>
          </a:p>
          <a:p>
            <a:pPr marL="0" indent="0">
              <a:buNone/>
            </a:pPr>
            <a:r>
              <a:rPr lang="en-US" dirty="0" smtClean="0"/>
              <a:t>Get to know your topic through someone else’s eyes.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851669" y="2700644"/>
            <a:ext cx="10214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NOTES</a:t>
            </a:r>
            <a:endParaRPr lang="en-US" sz="18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80110" y="7461650"/>
            <a:ext cx="5965371" cy="1304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Conversation Tips</a:t>
            </a:r>
          </a:p>
          <a:p>
            <a:pPr>
              <a:lnSpc>
                <a:spcPct val="110000"/>
              </a:lnSpc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• Listen 80% of the time; talk 20% of the time.</a:t>
            </a:r>
          </a:p>
          <a:p>
            <a:pPr>
              <a:lnSpc>
                <a:spcPct val="110000"/>
              </a:lnSpc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• Look for problems, pain points, and challenges.</a:t>
            </a:r>
          </a:p>
          <a:p>
            <a:pPr>
              <a:lnSpc>
                <a:spcPct val="110000"/>
              </a:lnSpc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• If you hear something interesting, ask “why?”</a:t>
            </a:r>
            <a:endParaRPr lang="en-US" sz="18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047608" y="3582676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620620" y="4743153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5559571" y="3060453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8835934" y="5151087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772297" y="3202852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193632" y="3657319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7066983" y="4372852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8991" y="355714"/>
            <a:ext cx="886848" cy="546100"/>
          </a:xfrm>
          <a:prstGeom prst="rect">
            <a:avLst/>
          </a:prstGeom>
        </p:spPr>
      </p:pic>
      <p:sp>
        <p:nvSpPr>
          <p:cNvPr id="23" name="Oval 22"/>
          <p:cNvSpPr/>
          <p:nvPr/>
        </p:nvSpPr>
        <p:spPr>
          <a:xfrm>
            <a:off x="10008766" y="9030662"/>
            <a:ext cx="379465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10494096" y="9005462"/>
            <a:ext cx="374400" cy="374400"/>
          </a:xfrm>
          <a:prstGeom prst="ellipse">
            <a:avLst/>
          </a:prstGeom>
          <a:solidFill>
            <a:schemeClr val="tx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>
            <a:spLocks noChangeAspect="1"/>
          </p:cNvSpPr>
          <p:nvPr/>
        </p:nvSpPr>
        <p:spPr>
          <a:xfrm>
            <a:off x="10974361" y="9030662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>
            <a:spLocks noChangeAspect="1"/>
          </p:cNvSpPr>
          <p:nvPr/>
        </p:nvSpPr>
        <p:spPr>
          <a:xfrm>
            <a:off x="11404226" y="9030662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>
            <a:spLocks noChangeAspect="1"/>
          </p:cNvSpPr>
          <p:nvPr/>
        </p:nvSpPr>
        <p:spPr>
          <a:xfrm>
            <a:off x="11834091" y="9030662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12263956" y="9030662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21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Oval 52"/>
          <p:cNvSpPr>
            <a:spLocks noChangeAspect="1"/>
          </p:cNvSpPr>
          <p:nvPr/>
        </p:nvSpPr>
        <p:spPr>
          <a:xfrm>
            <a:off x="10029721" y="9041102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DEFINE your challenge</a:t>
            </a:r>
            <a:endParaRPr lang="en-US" dirty="0"/>
          </a:p>
        </p:txBody>
      </p:sp>
      <p:sp>
        <p:nvSpPr>
          <p:cNvPr id="21" name="Slide Number Placeholder 2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8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880110" y="1469007"/>
            <a:ext cx="11041380" cy="83975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Use your interview to frame a human-centered design problem.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80110" y="2745947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51669" y="2308760"/>
            <a:ext cx="21043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WE TALKED TO</a:t>
            </a:r>
            <a:endParaRPr lang="en-US" sz="18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807397" y="2755686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4705212" y="2322390"/>
            <a:ext cx="30809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WE’D NICKNAME THEM</a:t>
            </a:r>
            <a:endParaRPr lang="en-US" sz="18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895211" y="3695360"/>
            <a:ext cx="234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Draw a picture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80110" y="6227026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847001" y="5724525"/>
            <a:ext cx="32703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THEY SAY THEY NEED TO</a:t>
            </a:r>
            <a:endParaRPr lang="en-US" sz="18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799711" y="6227026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4694104" y="5724525"/>
            <a:ext cx="7227386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BUT HERE’S WHAT WE THINK IS THE REAL PROBLEM</a:t>
            </a:r>
            <a:endParaRPr lang="en-US" sz="18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792296" y="3455882"/>
            <a:ext cx="2340000" cy="7979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e.g. </a:t>
            </a:r>
            <a:r>
              <a:rPr lang="en-US" sz="1400" dirty="0" err="1" smtClean="0">
                <a:latin typeface="Avenir Book" charset="0"/>
                <a:ea typeface="Avenir Book" charset="0"/>
                <a:cs typeface="Avenir Book" charset="0"/>
              </a:rPr>
              <a:t>Mr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 Clean, </a:t>
            </a:r>
          </a:p>
          <a:p>
            <a:pPr algn="ctr">
              <a:lnSpc>
                <a:spcPct val="110000"/>
              </a:lnSpc>
            </a:pP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The Queen of DIY, </a:t>
            </a:r>
          </a:p>
          <a:p>
            <a:pPr algn="ctr">
              <a:lnSpc>
                <a:spcPct val="110000"/>
              </a:lnSpc>
            </a:pP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The Calendar Wizard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90543" y="6960114"/>
            <a:ext cx="2340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What do they think are the main problems </a:t>
            </a:r>
            <a:r>
              <a:rPr lang="en-US" sz="1400" smtClean="0">
                <a:latin typeface="Avenir Book" charset="0"/>
                <a:ea typeface="Avenir Book" charset="0"/>
                <a:cs typeface="Avenir Book" charset="0"/>
              </a:rPr>
              <a:t>and challenges?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803335" y="6777382"/>
            <a:ext cx="2340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What do you see that </a:t>
            </a:r>
          </a:p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they don’t see?</a:t>
            </a:r>
          </a:p>
          <a:p>
            <a:pPr algn="ctr"/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What’s the need behind their need?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47" name="Oval 46"/>
          <p:cNvSpPr/>
          <p:nvPr/>
        </p:nvSpPr>
        <p:spPr>
          <a:xfrm>
            <a:off x="10929373" y="9019328"/>
            <a:ext cx="379465" cy="3794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>
            <a:spLocks noChangeAspect="1"/>
          </p:cNvSpPr>
          <p:nvPr/>
        </p:nvSpPr>
        <p:spPr>
          <a:xfrm>
            <a:off x="1050417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/>
          <p:cNvSpPr>
            <a:spLocks noChangeAspect="1"/>
          </p:cNvSpPr>
          <p:nvPr/>
        </p:nvSpPr>
        <p:spPr>
          <a:xfrm>
            <a:off x="1138406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/>
          <p:cNvSpPr>
            <a:spLocks noChangeAspect="1"/>
          </p:cNvSpPr>
          <p:nvPr/>
        </p:nvSpPr>
        <p:spPr>
          <a:xfrm>
            <a:off x="11824011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>
            <a:spLocks noChangeAspect="1"/>
          </p:cNvSpPr>
          <p:nvPr/>
        </p:nvSpPr>
        <p:spPr>
          <a:xfrm>
            <a:off x="1226395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3147" y="46422"/>
            <a:ext cx="1172809" cy="110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26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/>
          <p:cNvSpPr>
            <a:spLocks noChangeAspect="1"/>
          </p:cNvSpPr>
          <p:nvPr/>
        </p:nvSpPr>
        <p:spPr>
          <a:xfrm>
            <a:off x="10034239" y="9041103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DRAW an idea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Draw an idea that solves the problem you found.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6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114801" y="2873831"/>
            <a:ext cx="7806690" cy="5900055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37386" y="2873831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041010" y="3467729"/>
            <a:ext cx="2340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What do you see that </a:t>
            </a:r>
          </a:p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they don’t see?</a:t>
            </a:r>
          </a:p>
          <a:p>
            <a:pPr algn="ctr"/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  <a:p>
            <a:pPr algn="ctr"/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What’s the need behind their need?</a:t>
            </a:r>
            <a:endParaRPr lang="en-US" sz="1400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880109" y="2194491"/>
            <a:ext cx="2777491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YOUR CHALLENGE</a:t>
            </a:r>
            <a:endParaRPr lang="en-US" sz="18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114801" y="2194491"/>
            <a:ext cx="2777491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YOUR SOLUTION</a:t>
            </a:r>
            <a:endParaRPr lang="en-US" sz="18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11358589" y="9013367"/>
            <a:ext cx="379465" cy="3794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>
            <a:spLocks noChangeAspect="1"/>
          </p:cNvSpPr>
          <p:nvPr/>
        </p:nvSpPr>
        <p:spPr>
          <a:xfrm>
            <a:off x="1050417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10944121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>
            <a:spLocks noChangeAspect="1"/>
          </p:cNvSpPr>
          <p:nvPr/>
        </p:nvSpPr>
        <p:spPr>
          <a:xfrm>
            <a:off x="11824011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1226395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7881" y="151250"/>
            <a:ext cx="2314139" cy="91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/>
          <p:cNvSpPr>
            <a:spLocks noChangeAspect="1"/>
          </p:cNvSpPr>
          <p:nvPr/>
        </p:nvSpPr>
        <p:spPr>
          <a:xfrm>
            <a:off x="10038757" y="9041102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your idea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880110" y="4277521"/>
            <a:ext cx="11041380" cy="159144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</a:t>
            </a:r>
            <a:r>
              <a:rPr lang="en-US" dirty="0" smtClean="0"/>
              <a:t>uild your idea! Make it tangible using the objects around you.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7</a:t>
            </a:fld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11229">
            <a:off x="11574402" y="122531"/>
            <a:ext cx="890480" cy="85223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80110" y="7461650"/>
            <a:ext cx="7806690" cy="13111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Prototyping Tips</a:t>
            </a:r>
          </a:p>
          <a:p>
            <a:pPr>
              <a:lnSpc>
                <a:spcPct val="110000"/>
              </a:lnSpc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• Don’t over-discuss! Just start building and see what happens.</a:t>
            </a:r>
          </a:p>
          <a:p>
            <a:pPr>
              <a:lnSpc>
                <a:spcPct val="110000"/>
              </a:lnSpc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• Build something people can interact with.</a:t>
            </a:r>
          </a:p>
          <a:p>
            <a:pPr>
              <a:lnSpc>
                <a:spcPct val="110000"/>
              </a:lnSpc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• You can be part of your prototype – as an actor, or as a smart object.</a:t>
            </a:r>
          </a:p>
        </p:txBody>
      </p:sp>
      <p:sp>
        <p:nvSpPr>
          <p:cNvPr id="7" name="Oval 6"/>
          <p:cNvSpPr/>
          <p:nvPr/>
        </p:nvSpPr>
        <p:spPr>
          <a:xfrm>
            <a:off x="11794021" y="9013367"/>
            <a:ext cx="379465" cy="3794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1050417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10944121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1138406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>
            <a:spLocks noChangeAspect="1"/>
          </p:cNvSpPr>
          <p:nvPr/>
        </p:nvSpPr>
        <p:spPr>
          <a:xfrm>
            <a:off x="1226395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041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44"/>
          <p:cNvSpPr>
            <a:spLocks noChangeAspect="1"/>
          </p:cNvSpPr>
          <p:nvPr/>
        </p:nvSpPr>
        <p:spPr>
          <a:xfrm>
            <a:off x="10043268" y="9041102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your prototype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Hand your prototype to your interviewee. What do they think?</a:t>
            </a:r>
            <a:endParaRPr lang="en-US" dirty="0"/>
          </a:p>
          <a:p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6379029" y="2242457"/>
            <a:ext cx="0" cy="65838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-21771" y="5503790"/>
            <a:ext cx="12801600" cy="3058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8</a:t>
            </a:fld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610164" y="2505948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307550" y="5016615"/>
            <a:ext cx="1904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WHAT WORKS</a:t>
            </a:r>
            <a:endParaRPr lang="en-US" sz="24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3357739" y="5768870"/>
            <a:ext cx="28541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spc="70" smtClean="0">
                <a:latin typeface="Avenir Black" charset="0"/>
                <a:ea typeface="Avenir Black" charset="0"/>
                <a:cs typeface="Avenir Black" charset="0"/>
              </a:rPr>
              <a:t>QUESTIONS WE HAVE</a:t>
            </a:r>
            <a:endParaRPr lang="en-US" sz="24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6546205" y="5008915"/>
            <a:ext cx="2085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WHAT DOESN’T</a:t>
            </a:r>
            <a:endParaRPr lang="en-US" sz="24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596750" y="5778050"/>
            <a:ext cx="15927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1" spc="70" dirty="0" smtClean="0">
                <a:latin typeface="Avenir Black" charset="0"/>
                <a:ea typeface="Avenir Black" charset="0"/>
                <a:cs typeface="Avenir Black" charset="0"/>
              </a:rPr>
              <a:t>NEW IDEAS</a:t>
            </a:r>
            <a:endParaRPr lang="en-US" sz="2400" b="1" spc="70" dirty="0">
              <a:latin typeface="Avenir Black" charset="0"/>
              <a:ea typeface="Avenir Black" charset="0"/>
              <a:cs typeface="Avenir Black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38629" y="2271453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9622973" y="2098078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7851438" y="2434420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79504" y="7054790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2154597" y="6486294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9517855" y="6132207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840980" y="6443959"/>
            <a:ext cx="2340000" cy="234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1142" y="198900"/>
            <a:ext cx="1126894" cy="794655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941" y="4128808"/>
            <a:ext cx="754854" cy="802473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1393" y="4201991"/>
            <a:ext cx="684597" cy="721512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43921" y="6228294"/>
            <a:ext cx="762745" cy="675831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64784" y="6106464"/>
            <a:ext cx="844865" cy="841084"/>
          </a:xfrm>
          <a:prstGeom prst="rect">
            <a:avLst/>
          </a:prstGeom>
        </p:spPr>
      </p:pic>
      <p:sp>
        <p:nvSpPr>
          <p:cNvPr id="39" name="Oval 38"/>
          <p:cNvSpPr/>
          <p:nvPr/>
        </p:nvSpPr>
        <p:spPr>
          <a:xfrm>
            <a:off x="12229447" y="9013367"/>
            <a:ext cx="379465" cy="3794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1050417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>
            <a:spLocks noChangeAspect="1"/>
          </p:cNvSpPr>
          <p:nvPr/>
        </p:nvSpPr>
        <p:spPr>
          <a:xfrm>
            <a:off x="10944121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>
            <a:spLocks noChangeAspect="1"/>
          </p:cNvSpPr>
          <p:nvPr/>
        </p:nvSpPr>
        <p:spPr>
          <a:xfrm>
            <a:off x="11384066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>
            <a:spLocks noChangeAspect="1"/>
          </p:cNvSpPr>
          <p:nvPr/>
        </p:nvSpPr>
        <p:spPr>
          <a:xfrm>
            <a:off x="11824011" y="9041099"/>
            <a:ext cx="324000" cy="324000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68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ITERATE your prototype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880110" y="4947404"/>
            <a:ext cx="11355433" cy="1668060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 smtClean="0"/>
              <a:t>Finally, improve your prototype based </a:t>
            </a:r>
            <a:r>
              <a:rPr lang="en-US" dirty="0"/>
              <a:t>on the feedback you received.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990815-81B1-2248-A564-E0653E57C8DD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494296">
            <a:off x="10998369" y="1491"/>
            <a:ext cx="1481786" cy="933918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-1563780" y="5355680"/>
            <a:ext cx="21437312" cy="4257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1280160" rtl="0" eaLnBrk="1" latinLnBrk="0" hangingPunct="1">
              <a:lnSpc>
                <a:spcPct val="90000"/>
              </a:lnSpc>
              <a:spcBef>
                <a:spcPts val="1400"/>
              </a:spcBef>
              <a:buFont typeface="Arial" panose="020B0604020202020204" pitchFamily="34" charset="0"/>
              <a:buNone/>
              <a:defRPr sz="336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1pPr>
            <a:lvl2pPr marL="64008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2pPr>
            <a:lvl3pPr marL="128016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52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3pPr>
            <a:lvl4pPr marL="192024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4pPr>
            <a:lvl5pPr marL="256032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 baseline="0">
                <a:solidFill>
                  <a:schemeClr val="tx1"/>
                </a:solidFill>
                <a:latin typeface="Avenir Book" charset="0"/>
                <a:ea typeface="+mn-ea"/>
                <a:cs typeface="+mn-cs"/>
              </a:defRPr>
            </a:lvl5pPr>
            <a:lvl6pPr marL="320040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4048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48056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20640" indent="0" algn="ctr" defTabSz="1280160" rtl="0" eaLnBrk="1" latinLnBrk="0" hangingPunct="1">
              <a:lnSpc>
                <a:spcPct val="90000"/>
              </a:lnSpc>
              <a:spcBef>
                <a:spcPts val="700"/>
              </a:spcBef>
              <a:buFont typeface="Arial" panose="020B0604020202020204" pitchFamily="34" charset="0"/>
              <a:buNone/>
              <a:defRPr sz="22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i="1" dirty="0" smtClean="0">
                <a:solidFill>
                  <a:schemeClr val="bg1"/>
                </a:solidFill>
                <a:latin typeface="Avenir Light Oblique" charset="0"/>
                <a:ea typeface="Avenir Light Oblique" charset="0"/>
                <a:cs typeface="Avenir Light Oblique" charset="0"/>
              </a:rPr>
              <a:t>Created 2018 at the HPI School of Design Thinking</a:t>
            </a:r>
            <a:endParaRPr lang="en-US" sz="1400" i="1" dirty="0">
              <a:solidFill>
                <a:schemeClr val="bg1"/>
              </a:solidFill>
              <a:latin typeface="Avenir Light Oblique" charset="0"/>
              <a:ea typeface="Avenir Light Oblique" charset="0"/>
              <a:cs typeface="Avenir Light Oblique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83829" y="8645921"/>
            <a:ext cx="5924073" cy="697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0000"/>
              </a:lnSpc>
            </a:pPr>
            <a:r>
              <a:rPr lang="en-US" sz="1200" i="1" dirty="0" smtClean="0">
                <a:latin typeface="Avenir Next" charset="0"/>
                <a:ea typeface="Avenir Next" charset="0"/>
                <a:cs typeface="Avenir Next" charset="0"/>
              </a:rPr>
              <a:t>Created by Molly Wilson at the HPI School of Design Thinking, 2018.</a:t>
            </a:r>
          </a:p>
          <a:p>
            <a:pPr algn="r">
              <a:lnSpc>
                <a:spcPct val="110000"/>
              </a:lnSpc>
            </a:pPr>
            <a:r>
              <a:rPr lang="en-US" sz="1200" i="1" dirty="0" smtClean="0">
                <a:latin typeface="Avenir Next" charset="0"/>
                <a:ea typeface="Avenir Next" charset="0"/>
                <a:cs typeface="Avenir Next" charset="0"/>
              </a:rPr>
              <a:t>You are free to use and remix this activity – we encourage it! </a:t>
            </a:r>
          </a:p>
          <a:p>
            <a:pPr algn="r">
              <a:lnSpc>
                <a:spcPct val="110000"/>
              </a:lnSpc>
            </a:pPr>
            <a:r>
              <a:rPr lang="en-US" sz="1200" i="1" dirty="0" smtClean="0">
                <a:latin typeface="Avenir Next" charset="0"/>
                <a:ea typeface="Avenir Next" charset="0"/>
                <a:cs typeface="Avenir Next" charset="0"/>
              </a:rPr>
              <a:t>Please credit us, and release all derivative works as Creative Commons.</a:t>
            </a:r>
            <a:endParaRPr lang="en-US" sz="1200" i="1" dirty="0">
              <a:latin typeface="Avenir Next" charset="0"/>
              <a:ea typeface="Avenir Next" charset="0"/>
              <a:cs typeface="Avenir Nex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56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6518</TotalTime>
  <Words>508</Words>
  <Application>Microsoft Macintosh PowerPoint</Application>
  <PresentationFormat>A3 Paper (297x420 mm)</PresentationFormat>
  <Paragraphs>124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Avenir Black</vt:lpstr>
      <vt:lpstr>Avenir Black Oblique</vt:lpstr>
      <vt:lpstr>Avenir Book</vt:lpstr>
      <vt:lpstr>Avenir Heavy</vt:lpstr>
      <vt:lpstr>Avenir Light Oblique</vt:lpstr>
      <vt:lpstr>Avenir Next</vt:lpstr>
      <vt:lpstr>Calibri</vt:lpstr>
      <vt:lpstr>Arial</vt:lpstr>
      <vt:lpstr>Office Theme</vt:lpstr>
      <vt:lpstr>Design Dash</vt:lpstr>
      <vt:lpstr>You’re going to REDESIGN... </vt:lpstr>
      <vt:lpstr>Get to know your TEAM</vt:lpstr>
      <vt:lpstr>OBSERVE a new perspective</vt:lpstr>
      <vt:lpstr>DEFINE your challenge</vt:lpstr>
      <vt:lpstr>DRAW an idea</vt:lpstr>
      <vt:lpstr>PROTOTYPE your idea</vt:lpstr>
      <vt:lpstr>TEST your prototype</vt:lpstr>
      <vt:lpstr>ITERATE your prototype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</dc:title>
  <dc:creator>molly wilson</dc:creator>
  <cp:lastModifiedBy>molly wilson</cp:lastModifiedBy>
  <cp:revision>36</cp:revision>
  <cp:lastPrinted>2018-01-15T16:41:55Z</cp:lastPrinted>
  <dcterms:created xsi:type="dcterms:W3CDTF">2018-01-09T10:27:19Z</dcterms:created>
  <dcterms:modified xsi:type="dcterms:W3CDTF">2018-01-16T21:53:12Z</dcterms:modified>
</cp:coreProperties>
</file>

<file path=docProps/thumbnail.jpeg>
</file>